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58" r:id="rId1"/>
  </p:sldMasterIdLst>
  <p:notesMasterIdLst>
    <p:notesMasterId r:id="rId20"/>
  </p:notesMasterIdLst>
  <p:sldIdLst>
    <p:sldId id="260" r:id="rId2"/>
    <p:sldId id="261" r:id="rId3"/>
    <p:sldId id="266" r:id="rId4"/>
    <p:sldId id="265" r:id="rId5"/>
    <p:sldId id="271" r:id="rId6"/>
    <p:sldId id="273" r:id="rId7"/>
    <p:sldId id="279" r:id="rId8"/>
    <p:sldId id="274" r:id="rId9"/>
    <p:sldId id="280" r:id="rId10"/>
    <p:sldId id="272" r:id="rId11"/>
    <p:sldId id="281" r:id="rId12"/>
    <p:sldId id="275" r:id="rId13"/>
    <p:sldId id="282" r:id="rId14"/>
    <p:sldId id="276" r:id="rId15"/>
    <p:sldId id="277" r:id="rId16"/>
    <p:sldId id="278" r:id="rId17"/>
    <p:sldId id="283" r:id="rId18"/>
    <p:sldId id="259" r:id="rId1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53" autoAdjust="0"/>
    <p:restoredTop sz="94343" autoAdjust="0"/>
  </p:normalViewPr>
  <p:slideViewPr>
    <p:cSldViewPr snapToGrid="0">
      <p:cViewPr varScale="1">
        <p:scale>
          <a:sx n="70" d="100"/>
          <a:sy n="70" d="100"/>
        </p:scale>
        <p:origin x="84" y="13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0FDEB35-4585-4CE4-9E48-A63F91925BEE}" type="datetimeFigureOut">
              <a:rPr lang="en-US" smtClean="0"/>
              <a:t>11/26/2019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8B457E7-AF9E-49AB-A7E8-87B4C81AB9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10777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B457E7-AF9E-49AB-A7E8-87B4C81AB92D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88641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Oval 10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5400000">
            <a:off x="10089390" y="1792223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/>
                </a:solidFill>
              </a:defRPr>
            </a:lvl1pPr>
          </a:lstStyle>
          <a:p>
            <a:fld id="{E748362D-825D-4A82-A0AE-0E1171E04A9C}" type="datetimeFigureOut">
              <a:rPr lang="en-US" smtClean="0"/>
              <a:t>11/26/2019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5400000">
            <a:off x="8959592" y="3226820"/>
            <a:ext cx="3859795" cy="304801"/>
          </a:xfrm>
        </p:spPr>
        <p:txBody>
          <a:bodyPr/>
          <a:lstStyle>
            <a:lvl1pPr>
              <a:defRPr b="0" i="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1008" y="292608"/>
            <a:ext cx="838199" cy="767687"/>
          </a:xfrm>
        </p:spPr>
        <p:txBody>
          <a:bodyPr/>
          <a:lstStyle>
            <a:lvl1pPr>
              <a:defRPr sz="2800" b="0" i="0">
                <a:latin typeface="+mj-lt"/>
              </a:defRPr>
            </a:lvl1pPr>
          </a:lstStyle>
          <a:p>
            <a:fld id="{6C3F5496-BF53-4496-B864-E03A26CEBD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45967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9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966674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6" y="553666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48362D-825D-4A82-A0AE-0E1171E04A9C}" type="datetimeFigureOut">
              <a:rPr lang="en-US" smtClean="0"/>
              <a:t>11/26/2019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3F5496-BF53-4496-B864-E03A26CEBD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20560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0" name="Rectangle 9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1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063416"/>
            <a:ext cx="8825659" cy="1379755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48362D-825D-4A82-A0AE-0E1171E04A9C}" type="datetimeFigureOut">
              <a:rPr lang="en-US" smtClean="0"/>
              <a:t>11/26/2019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3F5496-BF53-4496-B864-E03A26CEBD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960103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5" name="Rectangle 14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24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6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3" name="TextBox 12"/>
          <p:cNvSpPr txBox="1"/>
          <p:nvPr/>
        </p:nvSpPr>
        <p:spPr>
          <a:xfrm>
            <a:off x="9719438" y="2631815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sz="9600" dirty="0"/>
              <a:t>”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898295" y="591093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sz="9600" dirty="0"/>
              <a:t>“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1878" y="980517"/>
            <a:ext cx="8453906" cy="2698249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78766"/>
            <a:ext cx="7725772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48362D-825D-4A82-A0AE-0E1171E04A9C}" type="datetimeFigureOut">
              <a:rPr lang="en-US" smtClean="0"/>
              <a:t>11/26/2019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2" name="Rectangle 31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3F5496-BF53-4496-B864-E03A26CEBD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458181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0" name="Rectangle 9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1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0667"/>
            <a:ext cx="8825660" cy="182251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33068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48362D-825D-4A82-A0AE-0E1171E04A9C}" type="datetimeFigureOut">
              <a:rPr lang="en-US" smtClean="0"/>
              <a:t>11/26/2019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3F5496-BF53-4496-B864-E03A26CEBD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825395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17299"/>
            <a:ext cx="312916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4" y="3193561"/>
            <a:ext cx="3129168" cy="283349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2"/>
            <a:ext cx="314538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93561"/>
            <a:ext cx="3145380" cy="283349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6700" y="2617299"/>
            <a:ext cx="3161029" cy="576261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6700" y="3193561"/>
            <a:ext cx="3164719" cy="28334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cxnSp>
        <p:nvCxnSpPr>
          <p:cNvPr id="22" name="Straight Connector 21"/>
          <p:cNvCxnSpPr/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1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1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48362D-825D-4A82-A0AE-0E1171E04A9C}" type="datetimeFigureOut">
              <a:rPr lang="en-US" smtClean="0"/>
              <a:t>11/26/2019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3F5496-BF53-4496-B864-E03A26CEBD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302643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2" y="4532845"/>
            <a:ext cx="30504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2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3" y="5109107"/>
            <a:ext cx="3050437" cy="91794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72537" y="4532846"/>
            <a:ext cx="3046766" cy="651156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3" y="2603500"/>
            <a:ext cx="2691241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68865" y="5184002"/>
            <a:ext cx="3050438" cy="84305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3434" y="4532847"/>
            <a:ext cx="3050438" cy="65115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3434" y="5184001"/>
            <a:ext cx="3050437" cy="843054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388153" y="2603500"/>
            <a:ext cx="0" cy="3517594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801905" y="2603500"/>
            <a:ext cx="0" cy="34925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48362D-825D-4A82-A0AE-0E1171E04A9C}" type="datetimeFigureOut">
              <a:rPr lang="en-US" smtClean="0"/>
              <a:t>11/26/2019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3F5496-BF53-4496-B864-E03A26CEBD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675896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973668"/>
            <a:ext cx="8825660" cy="70696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48362D-825D-4A82-A0AE-0E1171E04A9C}" type="datetimeFigureOut">
              <a:rPr lang="en-US" smtClean="0"/>
              <a:t>11/26/2019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3F5496-BF53-4496-B864-E03A26CEBD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422173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Rectangle 7"/>
            <p:cNvSpPr/>
            <p:nvPr/>
          </p:nvSpPr>
          <p:spPr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76756" y="1278468"/>
            <a:ext cx="1413933" cy="4748589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8"/>
            <a:ext cx="6247546" cy="4748590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48362D-825D-4A82-A0AE-0E1171E04A9C}" type="datetimeFigureOut">
              <a:rPr lang="en-US" smtClean="0"/>
              <a:t>11/26/2019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3F5496-BF53-4496-B864-E03A26CEBD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83952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48362D-825D-4A82-A0AE-0E1171E04A9C}" type="datetimeFigureOut">
              <a:rPr lang="en-US" smtClean="0"/>
              <a:t>11/26/2019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3F5496-BF53-4496-B864-E03A26CEBD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48802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677645"/>
            <a:ext cx="4351023" cy="2283824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8" y="2677644"/>
            <a:ext cx="3755379" cy="2283823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48362D-825D-4A82-A0AE-0E1171E04A9C}" type="datetimeFigureOut">
              <a:rPr lang="en-US" smtClean="0"/>
              <a:t>11/26/2019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3F5496-BF53-4496-B864-E03A26CEBD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59227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5158" cy="3416301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2" y="2603500"/>
            <a:ext cx="4825159" cy="341630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48362D-825D-4A82-A0AE-0E1171E04A9C}" type="datetimeFigureOut">
              <a:rPr lang="en-US" smtClean="0"/>
              <a:t>11/26/2019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3F5496-BF53-4496-B864-E03A26CEBD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86514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48251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79762"/>
            <a:ext cx="4825158" cy="2840039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2" y="2603500"/>
            <a:ext cx="482515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0" y="3179762"/>
            <a:ext cx="4825159" cy="2840039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48362D-825D-4A82-A0AE-0E1171E04A9C}" type="datetimeFigureOut">
              <a:rPr lang="en-US" smtClean="0"/>
              <a:t>11/26/2019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3F5496-BF53-4496-B864-E03A26CEBD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51567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48362D-825D-4A82-A0AE-0E1171E04A9C}" type="datetimeFigureOut">
              <a:rPr lang="en-US" smtClean="0"/>
              <a:t>11/26/2019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3F5496-BF53-4496-B864-E03A26CEBD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60235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48362D-825D-4A82-A0AE-0E1171E04A9C}" type="datetimeFigureOut">
              <a:rPr lang="en-US" smtClean="0"/>
              <a:t>11/26/2019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3F5496-BF53-4496-B864-E03A26CEBD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13291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Rectangle 7"/>
            <p:cNvSpPr/>
            <p:nvPr/>
          </p:nvSpPr>
          <p:spPr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9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295400"/>
            <a:ext cx="2793159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5" cy="4572000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5" y="2895600"/>
            <a:ext cx="2793158" cy="312927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48362D-825D-4A82-A0AE-0E1171E04A9C}" type="datetimeFigureOut">
              <a:rPr lang="en-US" smtClean="0"/>
              <a:t>11/26/2019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3F5496-BF53-4496-B864-E03A26CEBD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3083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Rectangle 7"/>
            <p:cNvSpPr/>
            <p:nvPr/>
          </p:nvSpPr>
          <p:spPr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693332"/>
            <a:ext cx="3860260" cy="173566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5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48362D-825D-4A82-A0AE-0E1171E04A9C}" type="datetimeFigureOut">
              <a:rPr lang="en-US" smtClean="0"/>
              <a:t>11/26/2019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3F5496-BF53-4496-B864-E03A26CEBD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54064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26" name="Rectangle 25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20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1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3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2603500"/>
            <a:ext cx="8761412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0938" y="639406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E748362D-825D-4A82-A0AE-0E1171E04A9C}" type="datetimeFigureOut">
              <a:rPr lang="en-US" smtClean="0"/>
              <a:t>11/26/2019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28358" y="6391838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 b="1" i="0">
                <a:solidFill>
                  <a:schemeClr val="accent1"/>
                </a:solidFill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  <a:latin typeface="+mn-lt"/>
              </a:defRPr>
            </a:lvl1pPr>
          </a:lstStyle>
          <a:p>
            <a:fld id="{6C3F5496-BF53-4496-B864-E03A26CEBD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30972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9" r:id="rId1"/>
    <p:sldLayoutId id="2147483860" r:id="rId2"/>
    <p:sldLayoutId id="2147483861" r:id="rId3"/>
    <p:sldLayoutId id="2147483862" r:id="rId4"/>
    <p:sldLayoutId id="2147483863" r:id="rId5"/>
    <p:sldLayoutId id="2147483864" r:id="rId6"/>
    <p:sldLayoutId id="2147483865" r:id="rId7"/>
    <p:sldLayoutId id="2147483866" r:id="rId8"/>
    <p:sldLayoutId id="2147483867" r:id="rId9"/>
    <p:sldLayoutId id="2147483868" r:id="rId10"/>
    <p:sldLayoutId id="2147483869" r:id="rId11"/>
    <p:sldLayoutId id="2147483870" r:id="rId12"/>
    <p:sldLayoutId id="2147483871" r:id="rId13"/>
    <p:sldLayoutId id="2147483872" r:id="rId14"/>
    <p:sldLayoutId id="2147483873" r:id="rId15"/>
    <p:sldLayoutId id="2147483874" r:id="rId16"/>
    <p:sldLayoutId id="2147483875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Physics 2 – Nov 26, 2019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3" y="2414033"/>
            <a:ext cx="10205772" cy="4206240"/>
          </a:xfrm>
        </p:spPr>
        <p:txBody>
          <a:bodyPr>
            <a:normAutofit/>
          </a:bodyPr>
          <a:lstStyle/>
          <a:p>
            <a:r>
              <a:rPr lang="en-US" b="1" dirty="0" smtClean="0"/>
              <a:t>P3 Challenge–  </a:t>
            </a:r>
          </a:p>
          <a:p>
            <a:endParaRPr lang="en-US" b="1" dirty="0" smtClean="0"/>
          </a:p>
          <a:p>
            <a:endParaRPr lang="en-US" b="1" dirty="0">
              <a:sym typeface="Euclid Extra" panose="02050502000505020303" pitchFamily="18" charset="2"/>
            </a:endParaRPr>
          </a:p>
          <a:p>
            <a:endParaRPr lang="en-US" sz="2600" b="1" dirty="0" smtClean="0">
              <a:sym typeface="Euclid Extra" panose="02050502000505020303" pitchFamily="18" charset="2"/>
            </a:endParaRPr>
          </a:p>
          <a:p>
            <a:endParaRPr lang="en-US" sz="2600" b="1" dirty="0">
              <a:sym typeface="Euclid Extra" panose="02050502000505020303" pitchFamily="18" charset="2"/>
            </a:endParaRPr>
          </a:p>
          <a:p>
            <a:endParaRPr lang="en-US" sz="2600" b="1" dirty="0" smtClean="0">
              <a:sym typeface="Euclid Extra" panose="02050502000505020303" pitchFamily="18" charset="2"/>
            </a:endParaRPr>
          </a:p>
          <a:p>
            <a:endParaRPr lang="en-US" sz="2600" b="1" dirty="0" smtClean="0">
              <a:sym typeface="Euclid Extra" panose="02050502000505020303" pitchFamily="18" charset="2"/>
            </a:endParaRPr>
          </a:p>
          <a:p>
            <a:r>
              <a:rPr lang="en-US" sz="2600" b="1" dirty="0" smtClean="0">
                <a:sym typeface="Euclid Extra" panose="02050502000505020303" pitchFamily="18" charset="2"/>
              </a:rPr>
              <a:t>Today’s Objective: Conservation of Energy and Power</a:t>
            </a:r>
          </a:p>
          <a:p>
            <a:pPr marL="0" indent="0">
              <a:buNone/>
            </a:pPr>
            <a:endParaRPr lang="en-US" b="1" dirty="0" smtClean="0">
              <a:sym typeface="Euclid Extra" panose="02050502000505020303" pitchFamily="18" charset="2"/>
            </a:endParaRPr>
          </a:p>
          <a:p>
            <a:endParaRPr lang="en-US" b="1" dirty="0" smtClean="0">
              <a:sym typeface="Euclid Extra" panose="02050502000505020303" pitchFamily="18" charset="2"/>
            </a:endParaRPr>
          </a:p>
          <a:p>
            <a:pPr marL="0" indent="0">
              <a:buNone/>
            </a:pPr>
            <a:endParaRPr lang="en-US" b="1" dirty="0">
              <a:sym typeface="Euclid Extra" panose="02050502000505020303" pitchFamily="18" charset="2"/>
            </a:endParaRPr>
          </a:p>
          <a:p>
            <a:pPr marL="0" indent="0">
              <a:buNone/>
            </a:pPr>
            <a:endParaRPr lang="en-US" b="1" dirty="0">
              <a:sym typeface="Euclid Extra" panose="02050502000505020303" pitchFamily="18" charset="2"/>
            </a:endParaRPr>
          </a:p>
          <a:p>
            <a:pPr lvl="1"/>
            <a:endParaRPr lang="en-US" b="1" dirty="0"/>
          </a:p>
          <a:p>
            <a:pPr>
              <a:buAutoNum type="alphaLcParenR"/>
            </a:pPr>
            <a:endParaRPr lang="en-US" b="1" dirty="0" smtClean="0"/>
          </a:p>
          <a:p>
            <a:pPr lvl="1"/>
            <a:endParaRPr lang="en-US" b="1" dirty="0" smtClean="0"/>
          </a:p>
          <a:p>
            <a:pPr marL="0" indent="0">
              <a:buNone/>
            </a:pPr>
            <a:endParaRPr lang="en-US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l="15999" t="45089" r="17939" b="13840"/>
          <a:stretch/>
        </p:blipFill>
        <p:spPr>
          <a:xfrm>
            <a:off x="1776549" y="2839263"/>
            <a:ext cx="8244320" cy="28817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0389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Problem Solving with Cons of Energy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3" y="2104011"/>
            <a:ext cx="10003827" cy="3890290"/>
          </a:xfrm>
        </p:spPr>
        <p:txBody>
          <a:bodyPr>
            <a:noAutofit/>
          </a:bodyPr>
          <a:lstStyle/>
          <a:p>
            <a:r>
              <a:rPr lang="en-US" sz="2400" b="1" dirty="0" smtClean="0"/>
              <a:t>As long as </a:t>
            </a:r>
            <a:r>
              <a:rPr lang="en-US" sz="2400" b="1" u="sng" dirty="0" smtClean="0"/>
              <a:t>only conservative forces are present</a:t>
            </a:r>
            <a:r>
              <a:rPr lang="en-US" sz="2400" b="1" dirty="0" smtClean="0"/>
              <a:t>, then the total amount of </a:t>
            </a:r>
            <a:r>
              <a:rPr lang="en-US" sz="2400" b="1" u="sng" dirty="0" smtClean="0"/>
              <a:t>energy in an isolated system will be constant</a:t>
            </a:r>
            <a:r>
              <a:rPr lang="en-US" sz="2400" b="1" dirty="0" smtClean="0"/>
              <a:t>.</a:t>
            </a:r>
          </a:p>
          <a:p>
            <a:r>
              <a:rPr lang="en-US" sz="2400" b="1" dirty="0" smtClean="0"/>
              <a:t>Problem solving strategy is to inventory the types of energy present at </a:t>
            </a:r>
            <a:r>
              <a:rPr lang="en-US" sz="2400" b="1" u="sng" dirty="0" smtClean="0"/>
              <a:t>time 1</a:t>
            </a:r>
            <a:r>
              <a:rPr lang="en-US" sz="2400" b="1" dirty="0" smtClean="0"/>
              <a:t> and set their sum </a:t>
            </a:r>
            <a:r>
              <a:rPr lang="en-US" sz="2400" b="1" u="sng" dirty="0" smtClean="0"/>
              <a:t>equal</a:t>
            </a:r>
            <a:r>
              <a:rPr lang="en-US" sz="2400" b="1" dirty="0" smtClean="0"/>
              <a:t> to the inventory of types of energy present at </a:t>
            </a:r>
            <a:r>
              <a:rPr lang="en-US" sz="2400" b="1" u="sng" dirty="0" smtClean="0"/>
              <a:t>time 2</a:t>
            </a:r>
            <a:r>
              <a:rPr lang="en-US" sz="2400" b="1" dirty="0" smtClean="0"/>
              <a:t>. </a:t>
            </a:r>
          </a:p>
          <a:p>
            <a:pPr lvl="1"/>
            <a:r>
              <a:rPr lang="en-US" sz="2200" b="1" dirty="0" smtClean="0"/>
              <a:t>There are three types of energy to consider: K = ½ mv</a:t>
            </a:r>
            <a:r>
              <a:rPr lang="en-US" sz="2200" b="1" baseline="30000" dirty="0" smtClean="0"/>
              <a:t>2</a:t>
            </a:r>
            <a:r>
              <a:rPr lang="en-US" sz="2200" b="1" dirty="0" smtClean="0"/>
              <a:t> </a:t>
            </a:r>
            <a:r>
              <a:rPr lang="en-US" sz="2200" b="1" dirty="0" err="1" smtClean="0"/>
              <a:t>U</a:t>
            </a:r>
            <a:r>
              <a:rPr lang="en-US" sz="2200" b="1" baseline="-25000" dirty="0" err="1" smtClean="0"/>
              <a:t>g</a:t>
            </a:r>
            <a:r>
              <a:rPr lang="en-US" sz="2200" b="1" dirty="0" smtClean="0"/>
              <a:t> =  </a:t>
            </a:r>
            <a:r>
              <a:rPr lang="en-US" sz="2200" b="1" dirty="0" err="1" smtClean="0"/>
              <a:t>mgh</a:t>
            </a:r>
            <a:r>
              <a:rPr lang="en-US" sz="2200" b="1" dirty="0" smtClean="0"/>
              <a:t> and U</a:t>
            </a:r>
            <a:r>
              <a:rPr lang="en-US" sz="2200" b="1" baseline="-25000" dirty="0" smtClean="0"/>
              <a:t>s</a:t>
            </a:r>
            <a:r>
              <a:rPr lang="en-US" sz="2200" b="1" dirty="0" smtClean="0"/>
              <a:t>= ½ kx</a:t>
            </a:r>
            <a:r>
              <a:rPr lang="en-US" sz="2200" b="1" baseline="30000" dirty="0" smtClean="0"/>
              <a:t>2</a:t>
            </a:r>
            <a:endParaRPr lang="en-US" sz="2200" b="1" dirty="0" smtClean="0"/>
          </a:p>
          <a:p>
            <a:r>
              <a:rPr lang="en-US" sz="2400" b="1" dirty="0" smtClean="0"/>
              <a:t>The types of problems one can solve this way are similar to problems we previously solved with kinematics. </a:t>
            </a:r>
          </a:p>
          <a:p>
            <a:r>
              <a:rPr lang="en-US" sz="2400" b="1" dirty="0" smtClean="0"/>
              <a:t>Hint: Choose a convenient point to set E</a:t>
            </a:r>
            <a:r>
              <a:rPr lang="en-US" sz="2400" b="1" baseline="-25000" dirty="0" smtClean="0"/>
              <a:t>p</a:t>
            </a:r>
            <a:r>
              <a:rPr lang="en-US" sz="2400" b="1" dirty="0" smtClean="0"/>
              <a:t> = 0 to make life easy. (Ex: </a:t>
            </a:r>
            <a:r>
              <a:rPr lang="en-US" sz="2400" b="1" dirty="0" err="1" smtClean="0"/>
              <a:t>U</a:t>
            </a:r>
            <a:r>
              <a:rPr lang="en-US" sz="2400" b="1" baseline="-25000" dirty="0" err="1" smtClean="0"/>
              <a:t>g</a:t>
            </a:r>
            <a:r>
              <a:rPr lang="en-US" sz="2400" b="1" dirty="0" smtClean="0"/>
              <a:t>= 0 at bottom of hill.)</a:t>
            </a:r>
          </a:p>
        </p:txBody>
      </p:sp>
    </p:spTree>
    <p:extLst>
      <p:ext uri="{BB962C8B-B14F-4D97-AF65-F5344CB8AC3E}">
        <p14:creationId xmlns:p14="http://schemas.microsoft.com/office/powerpoint/2010/main" val="3690910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Problem Solving with Cons of Energy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3" y="2603500"/>
            <a:ext cx="9326880" cy="3416300"/>
          </a:xfrm>
        </p:spPr>
        <p:txBody>
          <a:bodyPr>
            <a:normAutofit/>
          </a:bodyPr>
          <a:lstStyle/>
          <a:p>
            <a:r>
              <a:rPr lang="en-US" sz="2800" b="1" dirty="0" smtClean="0"/>
              <a:t>Ex: A 55 kg sled starting at rest slides down a virtually frictionless hill. How fast will the sled be moving when it reaches the field 1.2 m below?</a:t>
            </a:r>
          </a:p>
          <a:p>
            <a:endParaRPr lang="en-US" sz="2800" b="1" dirty="0" smtClean="0"/>
          </a:p>
          <a:p>
            <a:r>
              <a:rPr lang="en-US" sz="2800" b="1" dirty="0" smtClean="0"/>
              <a:t>Ex: What if the sled had an initial speed of 1.5 m/s?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15799708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When there is friction….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5" y="2603500"/>
            <a:ext cx="8761412" cy="3657600"/>
          </a:xfrm>
        </p:spPr>
        <p:txBody>
          <a:bodyPr>
            <a:normAutofit fontScale="92500" lnSpcReduction="10000"/>
          </a:bodyPr>
          <a:lstStyle/>
          <a:p>
            <a:r>
              <a:rPr lang="en-US" sz="2800" b="1" u="sng" dirty="0" smtClean="0"/>
              <a:t>Friction is a nonconservative force </a:t>
            </a:r>
            <a:r>
              <a:rPr lang="en-US" sz="2800" b="1" dirty="0" smtClean="0"/>
              <a:t>that does negative work on a system. </a:t>
            </a:r>
          </a:p>
          <a:p>
            <a:r>
              <a:rPr lang="en-US" sz="2800" b="1" dirty="0" smtClean="0"/>
              <a:t>The change in energy of the system </a:t>
            </a:r>
            <a:r>
              <a:rPr lang="en-US" sz="2800" b="1" dirty="0" smtClean="0">
                <a:sym typeface="Euclid Symbol" panose="05050102010706020507" pitchFamily="18" charset="2"/>
              </a:rPr>
              <a:t>E = W is equal to the work done by friction.	Or   </a:t>
            </a:r>
          </a:p>
          <a:p>
            <a:r>
              <a:rPr lang="en-US" sz="2800" b="1" dirty="0" smtClean="0">
                <a:sym typeface="Euclid Symbol" panose="05050102010706020507" pitchFamily="18" charset="2"/>
              </a:rPr>
              <a:t>E</a:t>
            </a:r>
            <a:r>
              <a:rPr lang="en-US" sz="2800" b="1" baseline="-25000" dirty="0" smtClean="0">
                <a:sym typeface="Euclid Symbol" panose="05050102010706020507" pitchFamily="18" charset="2"/>
              </a:rPr>
              <a:t>k1</a:t>
            </a:r>
            <a:r>
              <a:rPr lang="en-US" sz="2800" b="1" dirty="0" smtClean="0">
                <a:sym typeface="Euclid Symbol" panose="05050102010706020507" pitchFamily="18" charset="2"/>
              </a:rPr>
              <a:t> + E</a:t>
            </a:r>
            <a:r>
              <a:rPr lang="en-US" sz="2800" b="1" baseline="-25000" dirty="0" smtClean="0">
                <a:sym typeface="Euclid Symbol" panose="05050102010706020507" pitchFamily="18" charset="2"/>
              </a:rPr>
              <a:t>P1</a:t>
            </a:r>
            <a:r>
              <a:rPr lang="en-US" sz="2800" b="1" dirty="0" smtClean="0">
                <a:sym typeface="Euclid Symbol" panose="05050102010706020507" pitchFamily="18" charset="2"/>
              </a:rPr>
              <a:t> + </a:t>
            </a:r>
            <a:r>
              <a:rPr lang="en-US" sz="2800" b="1" dirty="0" err="1" smtClean="0">
                <a:sym typeface="Euclid Symbol" panose="05050102010706020507" pitchFamily="18" charset="2"/>
              </a:rPr>
              <a:t>W</a:t>
            </a:r>
            <a:r>
              <a:rPr lang="en-US" sz="2800" b="1" baseline="-25000" dirty="0" err="1" smtClean="0">
                <a:sym typeface="Euclid Symbol" panose="05050102010706020507" pitchFamily="18" charset="2"/>
              </a:rPr>
              <a:t>nc</a:t>
            </a:r>
            <a:r>
              <a:rPr lang="en-US" sz="2800" b="1" dirty="0" smtClean="0">
                <a:sym typeface="Euclid Symbol" panose="05050102010706020507" pitchFamily="18" charset="2"/>
              </a:rPr>
              <a:t> = E</a:t>
            </a:r>
            <a:r>
              <a:rPr lang="en-US" sz="2800" b="1" baseline="-25000" dirty="0" smtClean="0">
                <a:sym typeface="Euclid Symbol" panose="05050102010706020507" pitchFamily="18" charset="2"/>
              </a:rPr>
              <a:t>K2</a:t>
            </a:r>
            <a:r>
              <a:rPr lang="en-US" sz="2800" b="1" dirty="0" smtClean="0">
                <a:sym typeface="Euclid Symbol" panose="05050102010706020507" pitchFamily="18" charset="2"/>
              </a:rPr>
              <a:t> + E</a:t>
            </a:r>
            <a:r>
              <a:rPr lang="en-US" sz="2800" b="1" baseline="-25000" dirty="0" smtClean="0">
                <a:sym typeface="Euclid Symbol" panose="05050102010706020507" pitchFamily="18" charset="2"/>
              </a:rPr>
              <a:t>P2</a:t>
            </a:r>
            <a:endParaRPr lang="en-US" sz="2800" b="1" dirty="0" smtClean="0">
              <a:sym typeface="Euclid Symbol" panose="05050102010706020507" pitchFamily="18" charset="2"/>
            </a:endParaRPr>
          </a:p>
          <a:p>
            <a:r>
              <a:rPr lang="en-US" sz="2800" b="1" dirty="0" err="1" smtClean="0">
                <a:sym typeface="Euclid Symbol" panose="05050102010706020507" pitchFamily="18" charset="2"/>
              </a:rPr>
              <a:t>W</a:t>
            </a:r>
            <a:r>
              <a:rPr lang="en-US" sz="2800" b="1" baseline="-25000" dirty="0" err="1" smtClean="0">
                <a:sym typeface="Euclid Symbol" panose="05050102010706020507" pitchFamily="18" charset="2"/>
              </a:rPr>
              <a:t>nc</a:t>
            </a:r>
            <a:r>
              <a:rPr lang="en-US" sz="2800" b="1" dirty="0" smtClean="0">
                <a:sym typeface="Euclid Symbol" panose="05050102010706020507" pitchFamily="18" charset="2"/>
              </a:rPr>
              <a:t> is the work done by all nonconservative forces. (Friction is just the most common one.)</a:t>
            </a:r>
          </a:p>
          <a:p>
            <a:r>
              <a:rPr lang="en-US" sz="2800" b="1" dirty="0" smtClean="0">
                <a:sym typeface="Euclid Symbol" panose="05050102010706020507" pitchFamily="18" charset="2"/>
              </a:rPr>
              <a:t>Think about a money analogy.</a:t>
            </a:r>
          </a:p>
        </p:txBody>
      </p:sp>
    </p:spTree>
    <p:extLst>
      <p:ext uri="{BB962C8B-B14F-4D97-AF65-F5344CB8AC3E}">
        <p14:creationId xmlns:p14="http://schemas.microsoft.com/office/powerpoint/2010/main" val="4247751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When there is friction….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22480" y="2355527"/>
            <a:ext cx="10174306" cy="3416300"/>
          </a:xfrm>
        </p:spPr>
        <p:txBody>
          <a:bodyPr>
            <a:noAutofit/>
          </a:bodyPr>
          <a:lstStyle/>
          <a:p>
            <a:r>
              <a:rPr lang="en-US" sz="2800" b="1" dirty="0" smtClean="0">
                <a:sym typeface="Euclid Symbol" panose="05050102010706020507" pitchFamily="18" charset="2"/>
              </a:rPr>
              <a:t>Ex: </a:t>
            </a:r>
            <a:r>
              <a:rPr lang="en-US" sz="2800" b="1" dirty="0"/>
              <a:t>A 62.9-kg downhill skier is moving with a speed of 12.9 m/s as he starts his descent from a level plateau at 123-m height to the ground below. The slope has an angle of 14.1 degrees and a coefficient of friction of 0.121. The skier coasts the entire descent without using his poles; upon reaching the bottom he continues to coast to a stop; the coefficient of friction along the level surface is 0.623. How far will he coast along the level area at the bottom of the slope? </a:t>
            </a:r>
            <a:r>
              <a:rPr lang="en-US" sz="2800" b="1" dirty="0" smtClean="0"/>
              <a:t>(Use energy methods)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2829368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Power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154955" y="2603500"/>
                <a:ext cx="10028860" cy="3704310"/>
              </a:xfrm>
            </p:spPr>
            <p:txBody>
              <a:bodyPr>
                <a:normAutofit fontScale="77500" lnSpcReduction="20000"/>
              </a:bodyPr>
              <a:lstStyle/>
              <a:p>
                <a:r>
                  <a:rPr lang="en-US" sz="3100" b="1" dirty="0" smtClean="0"/>
                  <a:t>Power is defined as the rate at which work is done. </a:t>
                </a:r>
              </a:p>
              <a:p>
                <a:r>
                  <a:rPr lang="en-US" sz="3100" b="1" dirty="0" smtClean="0"/>
                  <a:t>In mathematics this is a time derivative or </a:t>
                </a:r>
                <a14:m>
                  <m:oMath xmlns:m="http://schemas.openxmlformats.org/officeDocument/2006/math">
                    <m:r>
                      <a:rPr lang="en-US" sz="4300" b="1" i="1" smtClean="0">
                        <a:latin typeface="Cambria Math" panose="02040503050406030204" pitchFamily="18" charset="0"/>
                      </a:rPr>
                      <m:t>𝑷</m:t>
                    </m:r>
                    <m:r>
                      <a:rPr lang="en-US" sz="4300" b="1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4300" b="1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3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∆</m:t>
                        </m:r>
                        <m:r>
                          <a:rPr lang="en-US" sz="43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𝑾</m:t>
                        </m:r>
                      </m:num>
                      <m:den>
                        <m:r>
                          <a:rPr lang="en-US" sz="43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∆</m:t>
                        </m:r>
                        <m:r>
                          <a:rPr lang="en-US" sz="43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𝒕</m:t>
                        </m:r>
                      </m:den>
                    </m:f>
                  </m:oMath>
                </a14:m>
                <a:endParaRPr lang="en-US" sz="4300" b="1" dirty="0" smtClean="0"/>
              </a:p>
              <a:p>
                <a:r>
                  <a:rPr lang="en-US" sz="3100" b="1" dirty="0" smtClean="0"/>
                  <a:t>Power is measured in Watts, (W)  with 1 W = 1 J/s </a:t>
                </a:r>
              </a:p>
              <a:p>
                <a:endParaRPr lang="en-US" sz="2600" b="1" dirty="0"/>
              </a:p>
              <a:p>
                <a:r>
                  <a:rPr lang="en-US" sz="3100" b="1" dirty="0" smtClean="0"/>
                  <a:t>An alternative formula for power is easily derived if one considers Work as a force times a change in displacement. Change in displacement over change in time we know as </a:t>
                </a:r>
              </a:p>
              <a:p>
                <a:pPr marL="0" indent="0">
                  <a:buNone/>
                </a:pPr>
                <a:r>
                  <a:rPr lang="en-US" sz="3100" b="1" dirty="0"/>
                  <a:t> </a:t>
                </a:r>
                <a:r>
                  <a:rPr lang="en-US" sz="3100" b="1" dirty="0" smtClean="0"/>
                  <a:t>    velocity. So </a:t>
                </a:r>
                <a14:m>
                  <m:oMath xmlns:m="http://schemas.openxmlformats.org/officeDocument/2006/math">
                    <m:r>
                      <a:rPr lang="en-US" sz="3900" b="1" i="1">
                        <a:latin typeface="Cambria Math" panose="02040503050406030204" pitchFamily="18" charset="0"/>
                      </a:rPr>
                      <m:t>𝑷</m:t>
                    </m:r>
                    <m:r>
                      <a:rPr lang="en-US" sz="3900" b="1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39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9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∆</m:t>
                        </m:r>
                        <m:r>
                          <a:rPr lang="en-US" sz="39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𝑾</m:t>
                        </m:r>
                      </m:num>
                      <m:den>
                        <m:r>
                          <a:rPr lang="en-US" sz="39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∆</m:t>
                        </m:r>
                        <m:r>
                          <a:rPr lang="en-US" sz="39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𝒕</m:t>
                        </m:r>
                      </m:den>
                    </m:f>
                    <m:r>
                      <a:rPr lang="en-US" sz="39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sz="39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𝑭</m:t>
                    </m:r>
                    <m:r>
                      <a:rPr lang="en-US" sz="39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f>
                      <m:fPr>
                        <m:ctrlPr>
                          <a:rPr lang="en-US" sz="39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9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∆</m:t>
                        </m:r>
                        <m:r>
                          <a:rPr lang="en-US" sz="39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𝒙</m:t>
                        </m:r>
                      </m:num>
                      <m:den>
                        <m:r>
                          <a:rPr lang="en-US" sz="39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∆</m:t>
                        </m:r>
                        <m:r>
                          <a:rPr lang="en-US" sz="39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𝒕</m:t>
                        </m:r>
                      </m:den>
                    </m:f>
                    <m:r>
                      <a:rPr lang="en-US" sz="39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     </m:t>
                    </m:r>
                    <m:r>
                      <a:rPr lang="en-US" sz="39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𝑷</m:t>
                    </m:r>
                    <m:r>
                      <a:rPr lang="en-US" sz="39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sz="3900" b="1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𝐅</m:t>
                    </m:r>
                    <m:r>
                      <a:rPr lang="en-US" sz="39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r>
                      <a:rPr lang="en-US" sz="3900" b="1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𝐯</m:t>
                    </m:r>
                    <m:r>
                      <a:rPr lang="en-US" sz="3900" b="1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sz="3900" b="1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𝐅𝐯𝐜𝐨𝐬</m:t>
                    </m:r>
                    <m:r>
                      <a:rPr lang="en-US" sz="3900" b="1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sz="39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𝛉</m:t>
                    </m:r>
                  </m:oMath>
                </a14:m>
                <a:endParaRPr lang="en-US" sz="3900" b="1" dirty="0" smtClean="0"/>
              </a:p>
              <a:p>
                <a:endParaRPr lang="en-US" b="1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154955" y="2603500"/>
                <a:ext cx="10028860" cy="3704310"/>
              </a:xfrm>
              <a:blipFill>
                <a:blip r:embed="rId2"/>
                <a:stretch>
                  <a:fillRect l="-486" t="-32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04271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Power problems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2400" b="1" dirty="0" smtClean="0"/>
              <a:t>Ex: Running late to class, Jerome </a:t>
            </a:r>
            <a:r>
              <a:rPr lang="en-US" sz="2400" b="1" dirty="0"/>
              <a:t>runs up the stairs, elevating his 102 kg body a vertical distance of 2.29 meters in a time of 1.32 seconds at a constant speed</a:t>
            </a:r>
            <a:r>
              <a:rPr lang="en-US" sz="2400" b="1" dirty="0" smtClean="0"/>
              <a:t>. What power did Jerome generate?</a:t>
            </a:r>
          </a:p>
          <a:p>
            <a:pPr marL="0" indent="0">
              <a:buNone/>
            </a:pPr>
            <a:endParaRPr lang="en-US" sz="2400" b="1" dirty="0" smtClean="0"/>
          </a:p>
          <a:p>
            <a:r>
              <a:rPr lang="en-US" sz="2400" b="1" dirty="0" smtClean="0"/>
              <a:t>Ex: At </a:t>
            </a:r>
            <a:r>
              <a:rPr lang="en-US" sz="2400" b="1" dirty="0"/>
              <a:t>what velocity is a car moving at the instant its engine is using </a:t>
            </a:r>
            <a:r>
              <a:rPr lang="en-US" sz="2400" b="1" dirty="0" smtClean="0"/>
              <a:t>2,250 </a:t>
            </a:r>
            <a:r>
              <a:rPr lang="en-US" sz="2400" b="1" dirty="0"/>
              <a:t>watts to exert </a:t>
            </a:r>
            <a:r>
              <a:rPr lang="en-US" sz="2400" b="1" dirty="0" smtClean="0"/>
              <a:t>130 </a:t>
            </a:r>
            <a:r>
              <a:rPr lang="en-US" sz="2400" b="1" dirty="0"/>
              <a:t>N</a:t>
            </a:r>
            <a:r>
              <a:rPr lang="en-US" sz="2400" b="1" dirty="0" smtClean="0"/>
              <a:t> </a:t>
            </a:r>
            <a:r>
              <a:rPr lang="en-US" sz="2400" b="1" dirty="0"/>
              <a:t>of force on the car’s wheels?</a:t>
            </a:r>
            <a:endParaRPr lang="en-US" sz="2400" b="1" dirty="0" smtClean="0"/>
          </a:p>
        </p:txBody>
      </p:sp>
    </p:spTree>
    <p:extLst>
      <p:ext uri="{BB962C8B-B14F-4D97-AF65-F5344CB8AC3E}">
        <p14:creationId xmlns:p14="http://schemas.microsoft.com/office/powerpoint/2010/main" val="2868194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Efficiency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154955" y="2603499"/>
                <a:ext cx="10174306" cy="3825435"/>
              </a:xfrm>
            </p:spPr>
            <p:txBody>
              <a:bodyPr>
                <a:noAutofit/>
              </a:bodyPr>
              <a:lstStyle/>
              <a:p>
                <a:r>
                  <a:rPr lang="en-US" sz="2800" b="1" dirty="0" smtClean="0"/>
                  <a:t>A related idea to the power of a motor is its efficiency. In the real world, all motors that provide power that can do work, run at less than 100% efficiency. There is always some loss to nonconservative forces.</a:t>
                </a:r>
              </a:p>
              <a:p>
                <a14:m>
                  <m:oMath xmlns:m="http://schemas.openxmlformats.org/officeDocument/2006/math">
                    <m:r>
                      <a:rPr lang="en-US" sz="3200" b="1" i="1" dirty="0" smtClean="0">
                        <a:latin typeface="Cambria Math" panose="02040503050406030204" pitchFamily="18" charset="0"/>
                      </a:rPr>
                      <m:t>𝑬𝒇𝒇𝒊𝒄𝒊𝒆𝒏𝒄𝒚</m:t>
                    </m:r>
                    <m:r>
                      <a:rPr lang="en-US" sz="3200" b="1" i="1" dirty="0" smtClean="0">
                        <a:latin typeface="Cambria Math" panose="02040503050406030204" pitchFamily="18" charset="0"/>
                      </a:rPr>
                      <m:t> =</m:t>
                    </m:r>
                    <m:f>
                      <m:fPr>
                        <m:ctrlPr>
                          <a:rPr lang="en-US" sz="3200" b="1" i="1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1" i="1" dirty="0" smtClean="0">
                            <a:latin typeface="Cambria Math" panose="02040503050406030204" pitchFamily="18" charset="0"/>
                          </a:rPr>
                          <m:t>𝑼𝒔𝒆𝒇𝒖𝒍</m:t>
                        </m:r>
                        <m:r>
                          <a:rPr lang="en-US" sz="3200" b="1" i="1" dirty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3200" b="1" i="1" dirty="0" smtClean="0">
                            <a:latin typeface="Cambria Math" panose="02040503050406030204" pitchFamily="18" charset="0"/>
                          </a:rPr>
                          <m:t>𝒆𝒏𝒆𝒓𝒈𝒚</m:t>
                        </m:r>
                        <m:r>
                          <a:rPr lang="en-US" sz="3200" b="1" i="1" dirty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3200" b="1" i="1" dirty="0" smtClean="0">
                            <a:latin typeface="Cambria Math" panose="02040503050406030204" pitchFamily="18" charset="0"/>
                          </a:rPr>
                          <m:t>𝒐𝒖𝒕</m:t>
                        </m:r>
                      </m:num>
                      <m:den>
                        <m:r>
                          <a:rPr lang="en-US" sz="3200" b="1" i="1" dirty="0" smtClean="0">
                            <a:latin typeface="Cambria Math" panose="02040503050406030204" pitchFamily="18" charset="0"/>
                          </a:rPr>
                          <m:t>𝑨𝒄𝒕𝒖𝒂𝒍</m:t>
                        </m:r>
                        <m:r>
                          <a:rPr lang="en-US" sz="3200" b="1" i="1" dirty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3200" b="1" i="1" dirty="0" smtClean="0">
                            <a:latin typeface="Cambria Math" panose="02040503050406030204" pitchFamily="18" charset="0"/>
                          </a:rPr>
                          <m:t>𝒆𝒏𝒆𝒓𝒈𝒚</m:t>
                        </m:r>
                        <m:r>
                          <a:rPr lang="en-US" sz="3200" b="1" i="1" dirty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3200" b="1" i="1" dirty="0" smtClean="0">
                            <a:latin typeface="Cambria Math" panose="02040503050406030204" pitchFamily="18" charset="0"/>
                          </a:rPr>
                          <m:t>𝒊𝒏</m:t>
                        </m:r>
                      </m:den>
                    </m:f>
                    <m:r>
                      <a:rPr lang="en-US" sz="3200" b="1" i="1" dirty="0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3200" b="1" i="1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1" i="1" dirty="0" smtClean="0">
                            <a:latin typeface="Cambria Math" panose="02040503050406030204" pitchFamily="18" charset="0"/>
                          </a:rPr>
                          <m:t>𝑼𝒔𝒆𝒇𝒖𝒍</m:t>
                        </m:r>
                        <m:r>
                          <a:rPr lang="en-US" sz="3200" b="1" i="1" dirty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3200" b="1" i="1" dirty="0" smtClean="0">
                            <a:latin typeface="Cambria Math" panose="02040503050406030204" pitchFamily="18" charset="0"/>
                          </a:rPr>
                          <m:t>𝒑𝒐𝒘𝒆𝒓</m:t>
                        </m:r>
                        <m:r>
                          <a:rPr lang="en-US" sz="3200" b="1" i="1" dirty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3200" b="1" i="1" dirty="0" smtClean="0">
                            <a:latin typeface="Cambria Math" panose="02040503050406030204" pitchFamily="18" charset="0"/>
                          </a:rPr>
                          <m:t>𝒐𝒖𝒕</m:t>
                        </m:r>
                      </m:num>
                      <m:den>
                        <m:r>
                          <a:rPr lang="en-US" sz="3200" b="1" i="1" dirty="0" smtClean="0">
                            <a:latin typeface="Cambria Math" panose="02040503050406030204" pitchFamily="18" charset="0"/>
                          </a:rPr>
                          <m:t>𝑨𝒄𝒕𝒖𝒂𝒍</m:t>
                        </m:r>
                        <m:r>
                          <a:rPr lang="en-US" sz="3200" b="1" i="1" dirty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3200" b="1" i="1" dirty="0" smtClean="0">
                            <a:latin typeface="Cambria Math" panose="02040503050406030204" pitchFamily="18" charset="0"/>
                          </a:rPr>
                          <m:t>𝒑𝒐𝒘𝒆𝒓</m:t>
                        </m:r>
                        <m:r>
                          <a:rPr lang="en-US" sz="3200" b="1" i="1" dirty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3200" b="1" i="1" dirty="0" smtClean="0">
                            <a:latin typeface="Cambria Math" panose="02040503050406030204" pitchFamily="18" charset="0"/>
                          </a:rPr>
                          <m:t>𝒊𝒏</m:t>
                        </m:r>
                      </m:den>
                    </m:f>
                    <m:r>
                      <a:rPr lang="en-US" sz="3200" b="1" i="1" dirty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sz="2400" b="1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154955" y="2603499"/>
                <a:ext cx="10174306" cy="3825435"/>
              </a:xfrm>
              <a:blipFill>
                <a:blip r:embed="rId2"/>
                <a:stretch>
                  <a:fillRect l="-719" t="-1592" r="-119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57628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Efficiency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5" y="2603499"/>
            <a:ext cx="8761412" cy="3825435"/>
          </a:xfrm>
        </p:spPr>
        <p:txBody>
          <a:bodyPr>
            <a:normAutofit/>
          </a:bodyPr>
          <a:lstStyle/>
          <a:p>
            <a:r>
              <a:rPr lang="en-US" sz="2800" b="1" dirty="0" smtClean="0"/>
              <a:t>Ex: A </a:t>
            </a:r>
            <a:r>
              <a:rPr lang="en-US" sz="2800" b="1" dirty="0"/>
              <a:t>certain motor uses 1300J of energy to raise a 30kg mass to a height 2.4 meters above where it started. </a:t>
            </a:r>
          </a:p>
          <a:p>
            <a:r>
              <a:rPr lang="en-US" sz="2800" b="1" dirty="0"/>
              <a:t>a. How much potential energy does the mass gain during the lift? </a:t>
            </a:r>
          </a:p>
          <a:p>
            <a:r>
              <a:rPr lang="en-US" sz="2800" b="1" dirty="0" smtClean="0"/>
              <a:t>b</a:t>
            </a:r>
            <a:r>
              <a:rPr lang="en-US" sz="2800" b="1" dirty="0"/>
              <a:t>. Calculate the efficiency of this motor. </a:t>
            </a:r>
          </a:p>
        </p:txBody>
      </p:sp>
    </p:spTree>
    <p:extLst>
      <p:ext uri="{BB962C8B-B14F-4D97-AF65-F5344CB8AC3E}">
        <p14:creationId xmlns:p14="http://schemas.microsoft.com/office/powerpoint/2010/main" val="1829743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Exit Slip - Assignment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35062" y="2566713"/>
            <a:ext cx="8761412" cy="3416300"/>
          </a:xfrm>
        </p:spPr>
        <p:txBody>
          <a:bodyPr>
            <a:normAutofit lnSpcReduction="10000"/>
          </a:bodyPr>
          <a:lstStyle/>
          <a:p>
            <a:r>
              <a:rPr lang="en-US" sz="2400" b="1" dirty="0" smtClean="0">
                <a:sym typeface="Euclid Extra" panose="02050502000505020303" pitchFamily="18" charset="2"/>
              </a:rPr>
              <a:t>Exit Slip- What conditions must be met to apply conservation of energy problem solving strategies for a system?</a:t>
            </a:r>
            <a:endParaRPr lang="en-US" sz="2400" b="1" dirty="0">
              <a:sym typeface="Euclid Extra" panose="02050502000505020303" pitchFamily="18" charset="2"/>
            </a:endParaRPr>
          </a:p>
          <a:p>
            <a:endParaRPr lang="en-US" b="1" dirty="0" smtClean="0">
              <a:sym typeface="Euclid Extra" panose="02050502000505020303" pitchFamily="18" charset="2"/>
            </a:endParaRPr>
          </a:p>
          <a:p>
            <a:endParaRPr lang="en-US" b="1" dirty="0" smtClean="0">
              <a:sym typeface="Euclid Extra" panose="02050502000505020303" pitchFamily="18" charset="2"/>
            </a:endParaRPr>
          </a:p>
          <a:p>
            <a:r>
              <a:rPr lang="en-US" b="1" dirty="0" smtClean="0"/>
              <a:t>What’s Due?  (Pending assignments to complete.)</a:t>
            </a:r>
          </a:p>
          <a:p>
            <a:pPr lvl="1"/>
            <a:r>
              <a:rPr lang="en-US" b="1" dirty="0" smtClean="0"/>
              <a:t>Conservation of </a:t>
            </a:r>
            <a:r>
              <a:rPr lang="en-US" b="1" smtClean="0"/>
              <a:t>Energy </a:t>
            </a:r>
            <a:r>
              <a:rPr lang="en-US" b="1" smtClean="0"/>
              <a:t>Worksheet, p1-2 only.</a:t>
            </a:r>
            <a:endParaRPr lang="en-US" b="1" dirty="0" smtClean="0"/>
          </a:p>
          <a:p>
            <a:r>
              <a:rPr lang="en-US" b="1" dirty="0" smtClean="0"/>
              <a:t>What’s Next?  (How to prepare for the next day)</a:t>
            </a:r>
          </a:p>
          <a:p>
            <a:pPr lvl="1"/>
            <a:r>
              <a:rPr lang="en-US" b="1" dirty="0" smtClean="0">
                <a:solidFill>
                  <a:schemeClr val="bg2">
                    <a:lumMod val="25000"/>
                  </a:schemeClr>
                </a:solidFill>
              </a:rPr>
              <a:t>Read 2.3 p78-95 about Work and Energy</a:t>
            </a:r>
            <a:endParaRPr lang="en-US" b="1" dirty="0">
              <a:solidFill>
                <a:schemeClr val="bg2">
                  <a:lumMod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5706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Agenda, Assignment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sz="2400" b="1" dirty="0" smtClean="0"/>
              <a:t>IB 2.3 Work, Energy and Power </a:t>
            </a:r>
          </a:p>
          <a:p>
            <a:pPr lvl="1"/>
            <a:r>
              <a:rPr lang="en-US" sz="2000" b="1" dirty="0" smtClean="0"/>
              <a:t>Conservation of Energy</a:t>
            </a:r>
          </a:p>
          <a:p>
            <a:pPr lvl="1"/>
            <a:r>
              <a:rPr lang="en-US" sz="2000" b="1" dirty="0" smtClean="0"/>
              <a:t>Power</a:t>
            </a:r>
          </a:p>
          <a:p>
            <a:r>
              <a:rPr lang="en-US" sz="2400" b="1" dirty="0" smtClean="0"/>
              <a:t>Assignment: </a:t>
            </a:r>
          </a:p>
          <a:p>
            <a:pPr lvl="1"/>
            <a:r>
              <a:rPr lang="en-US" sz="2000" b="1" dirty="0" smtClean="0"/>
              <a:t>Conservation of Energy Worksheet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US" sz="2400" b="1" dirty="0" smtClean="0"/>
              <a:t>Agenda</a:t>
            </a:r>
          </a:p>
          <a:p>
            <a:pPr lvl="1"/>
            <a:r>
              <a:rPr lang="en-US" sz="2000" b="1" dirty="0"/>
              <a:t>Types of Systems</a:t>
            </a:r>
          </a:p>
          <a:p>
            <a:pPr lvl="1"/>
            <a:r>
              <a:rPr lang="en-US" sz="2000" b="1" dirty="0" smtClean="0"/>
              <a:t>More about Energy, Heat and Work</a:t>
            </a:r>
          </a:p>
          <a:p>
            <a:pPr lvl="1"/>
            <a:r>
              <a:rPr lang="en-US" sz="2000" b="1" dirty="0" smtClean="0"/>
              <a:t>Conservative Forces</a:t>
            </a:r>
          </a:p>
          <a:p>
            <a:pPr lvl="1"/>
            <a:r>
              <a:rPr lang="en-US" sz="2000" b="1" dirty="0" smtClean="0"/>
              <a:t>Conservation of Energy</a:t>
            </a:r>
          </a:p>
          <a:p>
            <a:pPr lvl="1"/>
            <a:r>
              <a:rPr lang="en-US" sz="2000" b="1" dirty="0" smtClean="0"/>
              <a:t>Power</a:t>
            </a:r>
          </a:p>
          <a:p>
            <a:pPr lvl="1"/>
            <a:r>
              <a:rPr lang="en-US" sz="2000" b="1" dirty="0" smtClean="0"/>
              <a:t>Efficiency</a:t>
            </a:r>
          </a:p>
          <a:p>
            <a:pPr lvl="1"/>
            <a:endParaRPr lang="en-US" b="1" dirty="0" smtClean="0"/>
          </a:p>
        </p:txBody>
      </p:sp>
    </p:spTree>
    <p:extLst>
      <p:ext uri="{BB962C8B-B14F-4D97-AF65-F5344CB8AC3E}">
        <p14:creationId xmlns:p14="http://schemas.microsoft.com/office/powerpoint/2010/main" val="3284847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Types of Systems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6914" y="2185046"/>
            <a:ext cx="8761412" cy="3416300"/>
          </a:xfrm>
        </p:spPr>
        <p:txBody>
          <a:bodyPr>
            <a:noAutofit/>
          </a:bodyPr>
          <a:lstStyle/>
          <a:p>
            <a:r>
              <a:rPr lang="en-US" sz="2400" b="1" dirty="0" smtClean="0"/>
              <a:t>Depending on how you draw the boundary of your system, there are three types of systems that can occur: Open, Closed and Isolated.</a:t>
            </a:r>
          </a:p>
          <a:p>
            <a:r>
              <a:rPr lang="en-US" sz="2400" b="1" dirty="0" smtClean="0"/>
              <a:t>An </a:t>
            </a:r>
            <a:r>
              <a:rPr lang="en-US" sz="2400" b="1" u="sng" dirty="0" smtClean="0"/>
              <a:t>open </a:t>
            </a:r>
            <a:r>
              <a:rPr lang="en-US" sz="2400" b="1" dirty="0" smtClean="0"/>
              <a:t>system </a:t>
            </a:r>
            <a:r>
              <a:rPr lang="en-US" sz="2400" b="1" u="sng" dirty="0" smtClean="0"/>
              <a:t>allows both matter and energy </a:t>
            </a:r>
            <a:r>
              <a:rPr lang="en-US" sz="2400" b="1" dirty="0" smtClean="0"/>
              <a:t>(in the form of work and/or heat) to flow over the border of the system.</a:t>
            </a:r>
          </a:p>
          <a:p>
            <a:r>
              <a:rPr lang="en-US" sz="2400" b="1" dirty="0" smtClean="0"/>
              <a:t>A </a:t>
            </a:r>
            <a:r>
              <a:rPr lang="en-US" sz="2400" b="1" u="sng" dirty="0" smtClean="0"/>
              <a:t>closed</a:t>
            </a:r>
            <a:r>
              <a:rPr lang="en-US" sz="2400" b="1" dirty="0" smtClean="0"/>
              <a:t> system </a:t>
            </a:r>
            <a:r>
              <a:rPr lang="en-US" sz="2400" b="1" u="sng" dirty="0" smtClean="0"/>
              <a:t>prohibits matter exchange</a:t>
            </a:r>
            <a:r>
              <a:rPr lang="en-US" sz="2400" b="1" dirty="0" smtClean="0"/>
              <a:t> over the border, but still </a:t>
            </a:r>
            <a:r>
              <a:rPr lang="en-US" sz="2400" b="1" u="sng" dirty="0" smtClean="0"/>
              <a:t>allows a change in energy </a:t>
            </a:r>
            <a:r>
              <a:rPr lang="en-US" sz="2400" b="1" dirty="0" smtClean="0"/>
              <a:t>(heat and/or work)</a:t>
            </a:r>
          </a:p>
          <a:p>
            <a:r>
              <a:rPr lang="en-US" sz="2400" b="1" dirty="0" smtClean="0"/>
              <a:t>An </a:t>
            </a:r>
            <a:r>
              <a:rPr lang="en-US" sz="2400" b="1" u="sng" dirty="0" smtClean="0"/>
              <a:t>isolated</a:t>
            </a:r>
            <a:r>
              <a:rPr lang="en-US" sz="2400" b="1" dirty="0" smtClean="0"/>
              <a:t> system </a:t>
            </a:r>
            <a:r>
              <a:rPr lang="en-US" sz="2400" b="1" u="sng" dirty="0" smtClean="0"/>
              <a:t>prohibits both matter and energy </a:t>
            </a:r>
            <a:r>
              <a:rPr lang="en-US" sz="2400" b="1" dirty="0" smtClean="0"/>
              <a:t>exchange over the border of the system.</a:t>
            </a:r>
          </a:p>
        </p:txBody>
      </p:sp>
    </p:spTree>
    <p:extLst>
      <p:ext uri="{BB962C8B-B14F-4D97-AF65-F5344CB8AC3E}">
        <p14:creationId xmlns:p14="http://schemas.microsoft.com/office/powerpoint/2010/main" val="2798942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Change in energy for a system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154955" y="2603500"/>
                <a:ext cx="10409236" cy="3416300"/>
              </a:xfrm>
            </p:spPr>
            <p:txBody>
              <a:bodyPr>
                <a:normAutofit lnSpcReduction="10000"/>
              </a:bodyPr>
              <a:lstStyle/>
              <a:p>
                <a:r>
                  <a:rPr lang="en-US" sz="2000" b="1" dirty="0" smtClean="0"/>
                  <a:t>Positive work on the system, W</a:t>
                </a:r>
                <a:r>
                  <a:rPr lang="en-US" sz="2000" b="1" baseline="-25000" dirty="0" smtClean="0"/>
                  <a:t>in</a:t>
                </a:r>
                <a:endParaRPr lang="en-US" sz="2000" b="1" dirty="0" smtClean="0"/>
              </a:p>
              <a:p>
                <a:pPr lvl="1"/>
                <a:r>
                  <a:rPr lang="en-US" sz="1800" b="1" dirty="0" smtClean="0"/>
                  <a:t>Adds to the energy of a system.</a:t>
                </a:r>
              </a:p>
              <a:p>
                <a:r>
                  <a:rPr lang="en-US" sz="2000" b="1" dirty="0"/>
                  <a:t>N</a:t>
                </a:r>
                <a:r>
                  <a:rPr lang="en-US" sz="2000" b="1" dirty="0" smtClean="0"/>
                  <a:t>egative work on the system, </a:t>
                </a:r>
                <a:r>
                  <a:rPr lang="en-US" sz="2000" b="1" dirty="0" err="1" smtClean="0"/>
                  <a:t>W</a:t>
                </a:r>
                <a:r>
                  <a:rPr lang="en-US" sz="2000" b="1" baseline="-25000" dirty="0" err="1" smtClean="0"/>
                  <a:t>out</a:t>
                </a:r>
                <a:endParaRPr lang="en-US" sz="2000" b="1" dirty="0" smtClean="0"/>
              </a:p>
              <a:p>
                <a:pPr lvl="1"/>
                <a:r>
                  <a:rPr lang="en-US" sz="1800" b="1" dirty="0" smtClean="0"/>
                  <a:t>Removes </a:t>
                </a:r>
                <a:r>
                  <a:rPr lang="en-US" sz="1800" b="1" dirty="0"/>
                  <a:t>energy from a system </a:t>
                </a:r>
                <a:endParaRPr lang="en-US" sz="1800" b="1" dirty="0" smtClean="0"/>
              </a:p>
              <a:p>
                <a:r>
                  <a:rPr lang="en-US" sz="2000" b="1" dirty="0" smtClean="0"/>
                  <a:t>Positive Heat, Q</a:t>
                </a:r>
                <a:r>
                  <a:rPr lang="en-US" sz="2000" b="1" baseline="-25000" dirty="0" smtClean="0"/>
                  <a:t>in</a:t>
                </a:r>
              </a:p>
              <a:p>
                <a:pPr lvl="1"/>
                <a:r>
                  <a:rPr lang="en-US" sz="1800" b="1" dirty="0"/>
                  <a:t>Adds to the energy of a system</a:t>
                </a:r>
                <a:r>
                  <a:rPr lang="en-US" sz="2200" b="1" dirty="0"/>
                  <a:t>.</a:t>
                </a:r>
              </a:p>
              <a:p>
                <a:r>
                  <a:rPr lang="en-US" sz="2000" b="1" dirty="0"/>
                  <a:t>Negative </a:t>
                </a:r>
                <a:r>
                  <a:rPr lang="en-US" sz="2000" b="1" dirty="0" smtClean="0"/>
                  <a:t>Heat,  </a:t>
                </a:r>
                <a:r>
                  <a:rPr lang="en-US" sz="2000" b="1" dirty="0" err="1" smtClean="0"/>
                  <a:t>Q</a:t>
                </a:r>
                <a:r>
                  <a:rPr lang="en-US" sz="2000" b="1" baseline="-25000" dirty="0" err="1" smtClean="0"/>
                  <a:t>out</a:t>
                </a:r>
                <a:endParaRPr lang="en-US" sz="2000" b="1" dirty="0"/>
              </a:p>
              <a:p>
                <a:pPr lvl="1"/>
                <a:r>
                  <a:rPr lang="en-US" sz="1800" b="1" dirty="0"/>
                  <a:t>Removes energy from a system </a:t>
                </a:r>
                <a:r>
                  <a:rPr lang="en-US" sz="1800" b="1" dirty="0" smtClean="0"/>
                  <a:t>			Overall: </a:t>
                </a:r>
                <a14:m>
                  <m:oMath xmlns:m="http://schemas.openxmlformats.org/officeDocument/2006/math">
                    <m:r>
                      <a:rPr lang="en-US" sz="24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∆</m:t>
                    </m:r>
                    <m:r>
                      <a:rPr lang="en-US" sz="24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𝑬</m:t>
                    </m:r>
                    <m:r>
                      <a:rPr lang="en-US" sz="24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sz="24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𝑾</m:t>
                    </m:r>
                    <m:r>
                      <a:rPr lang="en-US" sz="24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r>
                      <a:rPr lang="en-US" sz="24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𝑸</m:t>
                    </m:r>
                  </m:oMath>
                </a14:m>
                <a:endParaRPr lang="en-US" sz="2400" b="1" dirty="0"/>
              </a:p>
              <a:p>
                <a:endParaRPr lang="en-US" sz="2200" b="1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154955" y="2603500"/>
                <a:ext cx="10409236" cy="3416300"/>
              </a:xfrm>
              <a:blipFill>
                <a:blip r:embed="rId2"/>
                <a:stretch>
                  <a:fillRect l="-234" t="-17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8541" y="2408651"/>
            <a:ext cx="3295650" cy="2800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8404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Conservation of Energy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3" y="2661065"/>
            <a:ext cx="10112313" cy="3416300"/>
          </a:xfrm>
        </p:spPr>
        <p:txBody>
          <a:bodyPr>
            <a:noAutofit/>
          </a:bodyPr>
          <a:lstStyle/>
          <a:p>
            <a:r>
              <a:rPr lang="en-US" sz="2400" b="1" dirty="0" smtClean="0"/>
              <a:t>If you can identify </a:t>
            </a:r>
            <a:r>
              <a:rPr lang="en-US" sz="2400" b="1" u="sng" dirty="0" smtClean="0"/>
              <a:t>an isolated system</a:t>
            </a:r>
            <a:r>
              <a:rPr lang="en-US" sz="2400" b="1" dirty="0" smtClean="0"/>
              <a:t>, then the </a:t>
            </a:r>
            <a:r>
              <a:rPr lang="en-US" sz="2400" b="1" u="sng" dirty="0" smtClean="0">
                <a:sym typeface="Euclid Symbol" panose="05050102010706020507" pitchFamily="18" charset="2"/>
              </a:rPr>
              <a:t>E for the system will be zero</a:t>
            </a:r>
            <a:r>
              <a:rPr lang="en-US" sz="2400" b="1" dirty="0" smtClean="0">
                <a:sym typeface="Euclid Symbol" panose="05050102010706020507" pitchFamily="18" charset="2"/>
              </a:rPr>
              <a:t>. The result is a </a:t>
            </a:r>
            <a:r>
              <a:rPr lang="en-US" sz="2400" b="1" u="sng" dirty="0" smtClean="0">
                <a:sym typeface="Euclid Symbol" panose="05050102010706020507" pitchFamily="18" charset="2"/>
              </a:rPr>
              <a:t>conservation of energy</a:t>
            </a:r>
            <a:r>
              <a:rPr lang="en-US" sz="2400" b="1" dirty="0" smtClean="0">
                <a:sym typeface="Euclid Symbol" panose="05050102010706020507" pitchFamily="18" charset="2"/>
              </a:rPr>
              <a:t> between any two states of the system over time. </a:t>
            </a:r>
          </a:p>
          <a:p>
            <a:pPr lvl="1"/>
            <a:r>
              <a:rPr lang="en-US" sz="2400" b="1" dirty="0" smtClean="0">
                <a:sym typeface="Euclid Symbol" panose="05050102010706020507" pitchFamily="18" charset="2"/>
              </a:rPr>
              <a:t>Many physical situations fall under this category. </a:t>
            </a:r>
            <a:endParaRPr lang="en-US" sz="2400" b="1" dirty="0">
              <a:sym typeface="Euclid Symbol" panose="05050102010706020507" pitchFamily="18" charset="2"/>
            </a:endParaRPr>
          </a:p>
          <a:p>
            <a:r>
              <a:rPr lang="en-US" sz="2400" b="1" dirty="0" smtClean="0">
                <a:sym typeface="Euclid Symbol" panose="05050102010706020507" pitchFamily="18" charset="2"/>
              </a:rPr>
              <a:t>The notable exception is when there is an external force doing work on the system, usually in the form of friction. </a:t>
            </a:r>
          </a:p>
          <a:p>
            <a:r>
              <a:rPr lang="en-US" sz="2400" b="1" dirty="0" smtClean="0">
                <a:sym typeface="Euclid Symbol" panose="05050102010706020507" pitchFamily="18" charset="2"/>
              </a:rPr>
              <a:t>Note: This is a conservation of energy </a:t>
            </a:r>
            <a:r>
              <a:rPr lang="en-US" sz="2400" b="1" u="sng" dirty="0" smtClean="0">
                <a:sym typeface="Euclid Symbol" panose="05050102010706020507" pitchFamily="18" charset="2"/>
              </a:rPr>
              <a:t>for a given system</a:t>
            </a:r>
            <a:r>
              <a:rPr lang="en-US" sz="2400" b="1" dirty="0" smtClean="0">
                <a:sym typeface="Euclid Symbol" panose="05050102010706020507" pitchFamily="18" charset="2"/>
              </a:rPr>
              <a:t>. Contrast this to the general idea of conservation of energy in the universe.</a:t>
            </a:r>
            <a:endParaRPr lang="en-US" b="1" dirty="0" smtClean="0"/>
          </a:p>
          <a:p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590814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Conservative Forces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2441" y="2293749"/>
            <a:ext cx="10709327" cy="4277531"/>
          </a:xfrm>
        </p:spPr>
        <p:txBody>
          <a:bodyPr>
            <a:noAutofit/>
          </a:bodyPr>
          <a:lstStyle/>
          <a:p>
            <a:r>
              <a:rPr lang="en-US" sz="2400" b="1" dirty="0" smtClean="0"/>
              <a:t>A </a:t>
            </a:r>
            <a:r>
              <a:rPr lang="en-US" sz="2400" b="1" u="sng" dirty="0" smtClean="0"/>
              <a:t>closed loop sequence </a:t>
            </a:r>
            <a:r>
              <a:rPr lang="en-US" sz="2400" b="1" dirty="0" smtClean="0"/>
              <a:t>is any series of events that returns a system to the same conditions present at the beginning of the loop.</a:t>
            </a:r>
          </a:p>
          <a:p>
            <a:r>
              <a:rPr lang="en-US" sz="2400" b="1" dirty="0" smtClean="0"/>
              <a:t>If a </a:t>
            </a:r>
            <a:r>
              <a:rPr lang="en-US" sz="2400" b="1" dirty="0"/>
              <a:t>force </a:t>
            </a:r>
            <a:r>
              <a:rPr lang="en-US" sz="2400" b="1" dirty="0" smtClean="0"/>
              <a:t>does </a:t>
            </a:r>
            <a:r>
              <a:rPr lang="en-US" sz="2400" b="1" u="sng" dirty="0"/>
              <a:t>no net work </a:t>
            </a:r>
            <a:r>
              <a:rPr lang="en-US" sz="2400" b="1" dirty="0"/>
              <a:t>during any closed </a:t>
            </a:r>
            <a:r>
              <a:rPr lang="en-US" sz="2400" b="1" dirty="0" smtClean="0"/>
              <a:t>loop sequence of events, </a:t>
            </a:r>
            <a:r>
              <a:rPr lang="en-US" sz="2400" b="1" dirty="0"/>
              <a:t>then the force is conservative. If work is done, the force </a:t>
            </a:r>
            <a:r>
              <a:rPr lang="en-US" sz="2400" b="1" dirty="0" smtClean="0"/>
              <a:t>is nonconservative</a:t>
            </a:r>
            <a:r>
              <a:rPr lang="en-US" sz="2400" b="1" dirty="0"/>
              <a:t>. </a:t>
            </a:r>
            <a:endParaRPr lang="en-US" sz="2400" b="1" dirty="0" smtClean="0"/>
          </a:p>
          <a:p>
            <a:r>
              <a:rPr lang="en-US" sz="2400" b="1" dirty="0" smtClean="0"/>
              <a:t>Consider a swinging pendulum. The work done by gravity over a complete swing is zero. It has positive work as the pendulum falls, but does an equal amount of negative work as the pendulum rises again. </a:t>
            </a:r>
          </a:p>
          <a:p>
            <a:r>
              <a:rPr lang="en-US" sz="2400" b="1" dirty="0" smtClean="0"/>
              <a:t>Therefore, </a:t>
            </a:r>
            <a:r>
              <a:rPr lang="en-US" sz="2400" b="1" u="sng" dirty="0" smtClean="0"/>
              <a:t>gravity is a conservative force.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16366" y="553677"/>
            <a:ext cx="1977926" cy="14335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4356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Gravitational Potential 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293749"/>
            <a:ext cx="10314440" cy="4277531"/>
          </a:xfrm>
        </p:spPr>
        <p:txBody>
          <a:bodyPr>
            <a:normAutofit/>
          </a:bodyPr>
          <a:lstStyle/>
          <a:p>
            <a:r>
              <a:rPr lang="en-US" sz="2800" b="1" u="sng" dirty="0" smtClean="0"/>
              <a:t>For every conservative force, there is a corresponding potential energy, U,  defined</a:t>
            </a:r>
            <a:r>
              <a:rPr lang="en-US" sz="2800" b="1" u="sng" dirty="0"/>
              <a:t> </a:t>
            </a:r>
            <a:r>
              <a:rPr lang="en-US" sz="2800" b="1" u="sng" dirty="0" smtClean="0"/>
              <a:t>as the opposite of the work done by the conservative force.  </a:t>
            </a:r>
          </a:p>
          <a:p>
            <a:r>
              <a:rPr lang="en-US" sz="2800" b="1" dirty="0" smtClean="0"/>
              <a:t>For the work done by gravity…</a:t>
            </a:r>
          </a:p>
          <a:p>
            <a:r>
              <a:rPr lang="en-US" sz="2800" b="1" dirty="0" smtClean="0"/>
              <a:t> </a:t>
            </a:r>
            <a:r>
              <a:rPr lang="en-US" sz="2800" b="1" dirty="0" err="1" smtClean="0"/>
              <a:t>U</a:t>
            </a:r>
            <a:r>
              <a:rPr lang="en-US" sz="2800" b="1" baseline="-25000" dirty="0" err="1" smtClean="0"/>
              <a:t>g</a:t>
            </a:r>
            <a:r>
              <a:rPr lang="en-US" sz="2800" b="1" dirty="0" smtClean="0"/>
              <a:t> = – </a:t>
            </a:r>
            <a:r>
              <a:rPr lang="en-US" sz="2800" b="1" dirty="0" err="1" smtClean="0"/>
              <a:t>W</a:t>
            </a:r>
            <a:r>
              <a:rPr lang="en-US" sz="2800" b="1" baseline="-25000" dirty="0" err="1" smtClean="0"/>
              <a:t>g</a:t>
            </a:r>
            <a:r>
              <a:rPr lang="en-US" sz="2800" b="1" baseline="-25000" dirty="0" smtClean="0"/>
              <a:t>		</a:t>
            </a:r>
            <a:r>
              <a:rPr lang="en-US" sz="2600" b="1" dirty="0" smtClean="0"/>
              <a:t>(Note IB uses the general </a:t>
            </a:r>
          </a:p>
          <a:p>
            <a:pPr marL="457200" lvl="1" indent="0">
              <a:buNone/>
            </a:pPr>
            <a:r>
              <a:rPr lang="en-US" sz="2600" b="1" dirty="0"/>
              <a:t>	</a:t>
            </a:r>
            <a:r>
              <a:rPr lang="en-US" sz="2600" b="1" dirty="0" smtClean="0"/>
              <a:t>		      symbol E</a:t>
            </a:r>
            <a:r>
              <a:rPr lang="en-US" sz="2600" b="1" baseline="-25000" dirty="0" smtClean="0"/>
              <a:t>p</a:t>
            </a:r>
            <a:r>
              <a:rPr lang="en-US" sz="2600" b="1" dirty="0" smtClean="0"/>
              <a:t>  for all potential energies)</a:t>
            </a:r>
          </a:p>
          <a:p>
            <a:r>
              <a:rPr lang="en-US" sz="3600" b="1" dirty="0" err="1" smtClean="0"/>
              <a:t>U</a:t>
            </a:r>
            <a:r>
              <a:rPr lang="en-US" sz="3600" b="1" baseline="-25000" dirty="0" err="1" smtClean="0"/>
              <a:t>g</a:t>
            </a:r>
            <a:r>
              <a:rPr lang="en-US" sz="3600" b="1" baseline="-25000" dirty="0" smtClean="0"/>
              <a:t> </a:t>
            </a:r>
            <a:r>
              <a:rPr lang="en-US" sz="3600" b="1" dirty="0" smtClean="0"/>
              <a:t> = </a:t>
            </a:r>
            <a:r>
              <a:rPr lang="en-US" sz="3600" b="1" dirty="0" err="1" smtClean="0"/>
              <a:t>mgh</a:t>
            </a:r>
            <a:endParaRPr lang="en-US" sz="3600" b="1" dirty="0" smtClean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48800" y="3310825"/>
            <a:ext cx="2743200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9870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Spring Force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5" y="2340244"/>
            <a:ext cx="8761412" cy="4277532"/>
          </a:xfrm>
        </p:spPr>
        <p:txBody>
          <a:bodyPr>
            <a:normAutofit fontScale="92500" lnSpcReduction="20000"/>
          </a:bodyPr>
          <a:lstStyle/>
          <a:p>
            <a:r>
              <a:rPr lang="en-US" sz="2600" b="1" dirty="0"/>
              <a:t>Consider a mass oscillating on a spring on a horizontal frictionless table</a:t>
            </a:r>
            <a:r>
              <a:rPr lang="en-US" sz="2600" b="1" dirty="0" smtClean="0"/>
              <a:t>.</a:t>
            </a:r>
          </a:p>
          <a:p>
            <a:r>
              <a:rPr lang="en-US" sz="2600" b="1" dirty="0" smtClean="0"/>
              <a:t>For </a:t>
            </a:r>
            <a:r>
              <a:rPr lang="en-US" sz="2600" b="1" dirty="0"/>
              <a:t>one complete cycle, the spring does zero work. </a:t>
            </a:r>
            <a:endParaRPr lang="en-US" sz="2600" b="1" dirty="0" smtClean="0"/>
          </a:p>
          <a:p>
            <a:pPr lvl="1"/>
            <a:r>
              <a:rPr lang="en-US" sz="2400" b="1" dirty="0" smtClean="0"/>
              <a:t>As </a:t>
            </a:r>
            <a:r>
              <a:rPr lang="en-US" sz="2400" b="1" dirty="0"/>
              <a:t>the mass is being compressed, the spring does negative </a:t>
            </a:r>
            <a:r>
              <a:rPr lang="en-US" sz="2400" b="1" dirty="0" smtClean="0"/>
              <a:t>work.</a:t>
            </a:r>
          </a:p>
          <a:p>
            <a:pPr lvl="1"/>
            <a:r>
              <a:rPr lang="en-US" sz="2400" b="1" dirty="0" smtClean="0"/>
              <a:t>As </a:t>
            </a:r>
            <a:r>
              <a:rPr lang="en-US" sz="2400" b="1" dirty="0"/>
              <a:t>it moves back to equilibrium it does an equal amount of positive work. </a:t>
            </a:r>
            <a:endParaRPr lang="en-US" sz="2400" b="1" dirty="0" smtClean="0"/>
          </a:p>
          <a:p>
            <a:pPr lvl="1"/>
            <a:r>
              <a:rPr lang="en-US" sz="2400" b="1" dirty="0" smtClean="0"/>
              <a:t>As </a:t>
            </a:r>
            <a:r>
              <a:rPr lang="en-US" sz="2400" b="1" dirty="0"/>
              <a:t>is becomes extended, the spring again does negative </a:t>
            </a:r>
            <a:r>
              <a:rPr lang="en-US" sz="2400" b="1" dirty="0" smtClean="0"/>
              <a:t>work until it turns around. </a:t>
            </a:r>
          </a:p>
          <a:p>
            <a:pPr lvl="1"/>
            <a:r>
              <a:rPr lang="en-US" sz="2400" b="1" dirty="0" smtClean="0"/>
              <a:t>As the mass returns to equilibrium an equal amount of positive work is done.</a:t>
            </a:r>
            <a:endParaRPr lang="en-US" sz="2400" b="1" dirty="0"/>
          </a:p>
          <a:p>
            <a:r>
              <a:rPr lang="en-US" sz="2600" b="1" dirty="0"/>
              <a:t>Therefore, </a:t>
            </a:r>
            <a:r>
              <a:rPr lang="en-US" sz="2600" b="1" u="sng" dirty="0" smtClean="0"/>
              <a:t>the spring force </a:t>
            </a:r>
            <a:r>
              <a:rPr lang="en-US" sz="2600" b="1" u="sng" dirty="0"/>
              <a:t>is a conservative force.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2436"/>
          <a:stretch/>
        </p:blipFill>
        <p:spPr>
          <a:xfrm rot="5400000">
            <a:off x="8991271" y="2956085"/>
            <a:ext cx="3578546" cy="1847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3232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Spring </a:t>
            </a:r>
            <a:r>
              <a:rPr lang="en-US" dirty="0" smtClean="0"/>
              <a:t>Potential Energy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b="1" u="sng" dirty="0" smtClean="0"/>
              <a:t>Because the spring force is conservative, there is a Spring Potential Energy that is equal to the opposite of the work done by the conservative force</a:t>
            </a:r>
            <a:r>
              <a:rPr lang="en-US" sz="2400" b="1" dirty="0" smtClean="0"/>
              <a:t>.</a:t>
            </a:r>
            <a:endParaRPr lang="en-US" sz="2400" b="1" u="sng" dirty="0"/>
          </a:p>
          <a:p>
            <a:r>
              <a:rPr lang="en-US" sz="2400" b="1" dirty="0" smtClean="0"/>
              <a:t>U</a:t>
            </a:r>
            <a:r>
              <a:rPr lang="en-US" sz="2400" b="1" baseline="-25000" dirty="0" smtClean="0"/>
              <a:t>s</a:t>
            </a:r>
            <a:r>
              <a:rPr lang="en-US" sz="2400" b="1" dirty="0" smtClean="0"/>
              <a:t> = – </a:t>
            </a:r>
            <a:r>
              <a:rPr lang="en-US" sz="2400" b="1" dirty="0" err="1" smtClean="0"/>
              <a:t>W</a:t>
            </a:r>
            <a:r>
              <a:rPr lang="en-US" sz="2400" b="1" baseline="-25000" dirty="0" err="1" smtClean="0"/>
              <a:t>s</a:t>
            </a:r>
            <a:r>
              <a:rPr lang="en-US" sz="2400" b="1" baseline="-25000" dirty="0" smtClean="0"/>
              <a:t>		</a:t>
            </a:r>
            <a:r>
              <a:rPr lang="en-US" sz="2400" b="1" dirty="0" smtClean="0"/>
              <a:t>(Note IB uses the general symbol E</a:t>
            </a:r>
            <a:r>
              <a:rPr lang="en-US" sz="2400" b="1" baseline="-25000" dirty="0" smtClean="0"/>
              <a:t>p</a:t>
            </a:r>
            <a:r>
              <a:rPr lang="en-US" sz="2400" b="1" dirty="0" smtClean="0"/>
              <a:t> for all potential energies)</a:t>
            </a:r>
          </a:p>
          <a:p>
            <a:r>
              <a:rPr lang="en-US" sz="3200" b="1" dirty="0" smtClean="0"/>
              <a:t>U</a:t>
            </a:r>
            <a:r>
              <a:rPr lang="en-US" sz="3200" b="1" baseline="-25000" dirty="0" smtClean="0"/>
              <a:t>s </a:t>
            </a:r>
            <a:r>
              <a:rPr lang="en-US" sz="3200" b="1" dirty="0" smtClean="0"/>
              <a:t> = ½ kx</a:t>
            </a:r>
            <a:r>
              <a:rPr lang="en-US" sz="3200" b="1" baseline="30000" dirty="0" smtClean="0"/>
              <a:t>2</a:t>
            </a:r>
            <a:endParaRPr lang="en-US" sz="3200" b="1" dirty="0" smtClean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2436"/>
          <a:stretch/>
        </p:blipFill>
        <p:spPr>
          <a:xfrm rot="5400000">
            <a:off x="8991271" y="2956085"/>
            <a:ext cx="3578546" cy="1847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6267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 Boardroom">
  <a:themeElements>
    <a:clrScheme name="Ion Boardroom">
      <a:dk1>
        <a:sysClr val="windowText" lastClr="000000"/>
      </a:dk1>
      <a:lt1>
        <a:sysClr val="window" lastClr="FFFFFF"/>
      </a:lt1>
      <a:dk2>
        <a:srgbClr val="0E5580"/>
      </a:dk2>
      <a:lt2>
        <a:srgbClr val="EBEBEB"/>
      </a:lt2>
      <a:accent1>
        <a:srgbClr val="ACD433"/>
      </a:accent1>
      <a:accent2>
        <a:srgbClr val="E6C133"/>
      </a:accent2>
      <a:accent3>
        <a:srgbClr val="EF7A24"/>
      </a:accent3>
      <a:accent4>
        <a:srgbClr val="5AA0F5"/>
      </a:accent4>
      <a:accent5>
        <a:srgbClr val="75CEEC"/>
      </a:accent5>
      <a:accent6>
        <a:srgbClr val="65D6A0"/>
      </a:accent6>
      <a:hlink>
        <a:srgbClr val="C4E46E"/>
      </a:hlink>
      <a:folHlink>
        <a:srgbClr val="BDE0FB"/>
      </a:folHlink>
    </a:clrScheme>
    <a:fontScheme name="Ion Boardroom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2000"/>
                <a:hueMod val="96000"/>
                <a:satMod val="128000"/>
                <a:lumMod val="114000"/>
              </a:schemeClr>
            </a:gs>
            <a:gs pos="100000">
              <a:schemeClr val="phClr">
                <a:shade val="62000"/>
                <a:hueMod val="100000"/>
                <a:satMod val="13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2000"/>
                <a:hueMod val="108000"/>
                <a:satMod val="164000"/>
                <a:lumMod val="69000"/>
              </a:schemeClr>
              <a:schemeClr val="phClr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A3AB87EF-B655-4FFF-8D05-F333AD7F278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36129</TotalTime>
  <Words>1161</Words>
  <Application>Microsoft Office PowerPoint</Application>
  <PresentationFormat>Widescreen</PresentationFormat>
  <Paragraphs>115</Paragraphs>
  <Slides>18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6" baseType="lpstr">
      <vt:lpstr>Arial</vt:lpstr>
      <vt:lpstr>Calibri</vt:lpstr>
      <vt:lpstr>Cambria Math</vt:lpstr>
      <vt:lpstr>Century Gothic</vt:lpstr>
      <vt:lpstr>Euclid Extra</vt:lpstr>
      <vt:lpstr>Euclid Symbol</vt:lpstr>
      <vt:lpstr>Wingdings 3</vt:lpstr>
      <vt:lpstr>Ion Boardroom</vt:lpstr>
      <vt:lpstr>Physics 2 – Nov 26, 2019</vt:lpstr>
      <vt:lpstr>Agenda, Assignment</vt:lpstr>
      <vt:lpstr>Types of Systems</vt:lpstr>
      <vt:lpstr>Change in energy for a system</vt:lpstr>
      <vt:lpstr>Conservation of Energy</vt:lpstr>
      <vt:lpstr>Conservative Forces</vt:lpstr>
      <vt:lpstr>Gravitational Potential E</vt:lpstr>
      <vt:lpstr>Spring Force</vt:lpstr>
      <vt:lpstr>Spring Potential Energy</vt:lpstr>
      <vt:lpstr>Problem Solving with Cons of Energy</vt:lpstr>
      <vt:lpstr>Problem Solving with Cons of Energy</vt:lpstr>
      <vt:lpstr>When there is friction….</vt:lpstr>
      <vt:lpstr>When there is friction….</vt:lpstr>
      <vt:lpstr>Power</vt:lpstr>
      <vt:lpstr>Power problems</vt:lpstr>
      <vt:lpstr>Efficiency</vt:lpstr>
      <vt:lpstr>Efficiency</vt:lpstr>
      <vt:lpstr>Exit Slip - Assignment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1818 ACC Chemistry</dc:title>
  <dc:creator>Melissa Triplett</dc:creator>
  <cp:lastModifiedBy>Triplett, Melissa J.</cp:lastModifiedBy>
  <cp:revision>347</cp:revision>
  <dcterms:created xsi:type="dcterms:W3CDTF">2015-08-11T02:33:52Z</dcterms:created>
  <dcterms:modified xsi:type="dcterms:W3CDTF">2019-11-26T21:52:06Z</dcterms:modified>
</cp:coreProperties>
</file>